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A820-5682-4356-BFA6-2E61B7719D18}" type="datetimeFigureOut">
              <a:rPr lang="en-US" smtClean="0"/>
              <a:t>3/24/2011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5419-6EF7-4FCF-B243-BF8C018DD6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A820-5682-4356-BFA6-2E61B7719D18}" type="datetimeFigureOut">
              <a:rPr lang="en-US" smtClean="0"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5419-6EF7-4FCF-B243-BF8C018DD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A820-5682-4356-BFA6-2E61B7719D18}" type="datetimeFigureOut">
              <a:rPr lang="en-US" smtClean="0"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5419-6EF7-4FCF-B243-BF8C018DD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A820-5682-4356-BFA6-2E61B7719D18}" type="datetimeFigureOut">
              <a:rPr lang="en-US" smtClean="0"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5419-6EF7-4FCF-B243-BF8C018DD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A820-5682-4356-BFA6-2E61B7719D18}" type="datetimeFigureOut">
              <a:rPr lang="en-US" smtClean="0"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DAE5419-6EF7-4FCF-B243-BF8C018DD6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A820-5682-4356-BFA6-2E61B7719D18}" type="datetimeFigureOut">
              <a:rPr lang="en-US" smtClean="0"/>
              <a:t>3/24/2011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5419-6EF7-4FCF-B243-BF8C018DD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A820-5682-4356-BFA6-2E61B7719D18}" type="datetimeFigureOut">
              <a:rPr lang="en-US" smtClean="0"/>
              <a:t>3/24/2011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5419-6EF7-4FCF-B243-BF8C018DD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A820-5682-4356-BFA6-2E61B7719D18}" type="datetimeFigureOut">
              <a:rPr lang="en-US" smtClean="0"/>
              <a:t>3/24/2011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5419-6EF7-4FCF-B243-BF8C018DD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A820-5682-4356-BFA6-2E61B7719D18}" type="datetimeFigureOut">
              <a:rPr lang="en-US" smtClean="0"/>
              <a:t>3/24/2011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5419-6EF7-4FCF-B243-BF8C018DD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A820-5682-4356-BFA6-2E61B7719D18}" type="datetimeFigureOut">
              <a:rPr lang="en-US" smtClean="0"/>
              <a:t>3/24/2011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5419-6EF7-4FCF-B243-BF8C018DD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A820-5682-4356-BFA6-2E61B7719D18}" type="datetimeFigureOut">
              <a:rPr lang="en-US" smtClean="0"/>
              <a:t>3/24/2011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5419-6EF7-4FCF-B243-BF8C018DD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5E3A820-5682-4356-BFA6-2E61B7719D18}" type="datetimeFigureOut">
              <a:rPr lang="en-US" smtClean="0"/>
              <a:t>3/24/2011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AE5419-6EF7-4FCF-B243-BF8C018DD61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828800"/>
          </a:xfrm>
        </p:spPr>
        <p:txBody>
          <a:bodyPr/>
          <a:lstStyle/>
          <a:p>
            <a:r>
              <a:rPr lang="en-US" dirty="0" smtClean="0"/>
              <a:t>Julius Caesar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752600"/>
            <a:ext cx="6019800" cy="762000"/>
          </a:xfrm>
        </p:spPr>
        <p:txBody>
          <a:bodyPr/>
          <a:lstStyle/>
          <a:p>
            <a:r>
              <a:rPr lang="en-US" dirty="0" smtClean="0"/>
              <a:t>By: William Shakespeare</a:t>
            </a:r>
            <a:endParaRPr lang="en-US" dirty="0"/>
          </a:p>
        </p:txBody>
      </p:sp>
      <p:pic>
        <p:nvPicPr>
          <p:cNvPr id="4" name="Picture 13" descr="Z:\Production\Melissa\HTML_Project\Incoming\NovelNotes_Images_for_Lason\ceasar\shutterstock_25330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286000"/>
            <a:ext cx="5410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99"/>
                </a:solidFill>
                <a:latin typeface="Verdana" pitchFamily="-97" charset="0"/>
              </a:rPr>
              <a:t>Unusual astronomical and meteorological occurrences were also seen as signs of future events.</a:t>
            </a:r>
          </a:p>
          <a:p>
            <a:r>
              <a:rPr lang="en-US" dirty="0" smtClean="0">
                <a:solidFill>
                  <a:srgbClr val="FFFF99"/>
                </a:solidFill>
                <a:latin typeface="Verdana" pitchFamily="-97" charset="0"/>
              </a:rPr>
              <a:t>Solar eclipses were believed to foreshadow doom, as was lightning.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15" descr="Z:\Production\Melissa\HTML Project\Incoming\NovelNotes_Images_for_Lason\ceasar\shutterstock_31882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114800"/>
            <a:ext cx="3089275" cy="205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99"/>
                </a:solidFill>
                <a:latin typeface="Verdana" pitchFamily="-97" charset="0"/>
              </a:rPr>
              <a:t>Around 509 B.C., the Romans ended a monarchy by rebelling against the last king of Rome, </a:t>
            </a:r>
            <a:r>
              <a:rPr lang="en-US" dirty="0" err="1" smtClean="0">
                <a:solidFill>
                  <a:srgbClr val="FFFF99"/>
                </a:solidFill>
                <a:latin typeface="Verdana" pitchFamily="-97" charset="0"/>
              </a:rPr>
              <a:t>Tarquinius</a:t>
            </a:r>
            <a:r>
              <a:rPr lang="en-US" dirty="0" smtClean="0">
                <a:solidFill>
                  <a:srgbClr val="FFFF99"/>
                </a:solidFill>
                <a:latin typeface="Verdana" pitchFamily="-97" charset="0"/>
              </a:rPr>
              <a:t>.</a:t>
            </a:r>
          </a:p>
          <a:p>
            <a:r>
              <a:rPr lang="en-US" dirty="0" smtClean="0">
                <a:solidFill>
                  <a:srgbClr val="FFFF99"/>
                </a:solidFill>
                <a:latin typeface="Verdana" pitchFamily="-97" charset="0"/>
              </a:rPr>
              <a:t>After this revolution, the Romans established their famous republic, in which all citizens were represented in the Senate.</a:t>
            </a:r>
          </a:p>
          <a:p>
            <a:r>
              <a:rPr lang="en-US" dirty="0" smtClean="0">
                <a:solidFill>
                  <a:srgbClr val="FFFF99"/>
                </a:solidFill>
                <a:latin typeface="Verdana" pitchFamily="-97" charset="0"/>
              </a:rPr>
              <a:t>They were very proud of their non-king ruled government, and were determined to preserve it—but when Caesar arrived, they changed their minds!</a:t>
            </a:r>
          </a:p>
          <a:p>
            <a:endParaRPr lang="en-US" dirty="0" smtClean="0">
              <a:solidFill>
                <a:srgbClr val="FFFF99"/>
              </a:solidFill>
              <a:latin typeface="Verdana" pitchFamily="-97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Caesar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Fate vs. Free Will</a:t>
            </a:r>
            <a:endParaRPr lang="en-US" dirty="0" smtClean="0"/>
          </a:p>
          <a:p>
            <a:r>
              <a:rPr lang="en-US" b="1" dirty="0" smtClean="0"/>
              <a:t>Public Self vs. Private Self</a:t>
            </a:r>
          </a:p>
          <a:p>
            <a:r>
              <a:rPr lang="en-US" b="1" dirty="0" smtClean="0"/>
              <a:t>Inflexibility vs. Compromise</a:t>
            </a:r>
          </a:p>
          <a:p>
            <a:r>
              <a:rPr lang="en-US" b="1" dirty="0" smtClean="0"/>
              <a:t>Misinterpretations</a:t>
            </a:r>
          </a:p>
          <a:p>
            <a:r>
              <a:rPr lang="en-US" b="1" dirty="0" err="1" smtClean="0"/>
              <a:t>Misreadings</a:t>
            </a:r>
            <a:endParaRPr lang="en-US" b="1" dirty="0" smtClean="0"/>
          </a:p>
          <a:p>
            <a:r>
              <a:rPr lang="en-US" b="1" dirty="0" smtClean="0"/>
              <a:t>Rhetoric</a:t>
            </a:r>
          </a:p>
          <a:p>
            <a:r>
              <a:rPr lang="en-US" b="1" dirty="0" smtClean="0"/>
              <a:t>Power</a:t>
            </a:r>
          </a:p>
          <a:p>
            <a:r>
              <a:rPr lang="en-US" b="1" dirty="0" smtClean="0"/>
              <a:t>Ambition</a:t>
            </a:r>
          </a:p>
          <a:p>
            <a:r>
              <a:rPr lang="en-US" b="1" dirty="0" smtClean="0"/>
              <a:t>Betrayal</a:t>
            </a:r>
          </a:p>
          <a:p>
            <a:r>
              <a:rPr lang="en-US" b="1" dirty="0" smtClean="0"/>
              <a:t>Friendship</a:t>
            </a:r>
          </a:p>
          <a:p>
            <a:r>
              <a:rPr lang="en-US" b="1" dirty="0" smtClean="0"/>
              <a:t>Manipulation</a:t>
            </a:r>
          </a:p>
          <a:p>
            <a:r>
              <a:rPr lang="en-US" b="1" dirty="0" smtClean="0"/>
              <a:t>Pride</a:t>
            </a:r>
          </a:p>
          <a:p>
            <a:r>
              <a:rPr lang="en-US" b="1" dirty="0" smtClean="0"/>
              <a:t>Politics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important is loyalty?</a:t>
            </a:r>
          </a:p>
          <a:p>
            <a:pPr marL="292100" indent="-292100">
              <a:lnSpc>
                <a:spcPct val="90000"/>
              </a:lnSpc>
            </a:pPr>
            <a:r>
              <a:rPr lang="en-US" sz="2400" dirty="0" smtClean="0">
                <a:solidFill>
                  <a:srgbClr val="FFFF99"/>
                </a:solidFill>
                <a:latin typeface="Verdana" pitchFamily="-97" charset="0"/>
              </a:rPr>
              <a:t>Does your country or do your friends consider “loyalty” something to value? When can “loyalty” sometimes cause problems?</a:t>
            </a:r>
          </a:p>
          <a:p>
            <a:pPr marL="292100" indent="-292100">
              <a:lnSpc>
                <a:spcPct val="90000"/>
              </a:lnSpc>
            </a:pPr>
            <a:r>
              <a:rPr lang="en-US" sz="2400" dirty="0" smtClean="0">
                <a:solidFill>
                  <a:srgbClr val="FFFF99"/>
                </a:solidFill>
                <a:latin typeface="Verdana" pitchFamily="-97" charset="0"/>
              </a:rPr>
              <a:t> What should people do when loyalty to their country and loyalty to their friend comes into conflict?</a:t>
            </a:r>
          </a:p>
          <a:p>
            <a:pPr marL="292100" indent="-292100">
              <a:lnSpc>
                <a:spcPct val="90000"/>
              </a:lnSpc>
            </a:pPr>
            <a:r>
              <a:rPr lang="en-US" sz="2400" dirty="0" smtClean="0">
                <a:solidFill>
                  <a:srgbClr val="FFFF99"/>
                </a:solidFill>
                <a:latin typeface="Verdana" pitchFamily="-97" charset="0"/>
              </a:rPr>
              <a:t>Are there limits to what people should do in defense of the nation?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setting of this place is Ancient Rome.</a:t>
            </a:r>
          </a:p>
          <a:p>
            <a:r>
              <a:rPr lang="en-US" dirty="0" smtClean="0">
                <a:solidFill>
                  <a:srgbClr val="FF0000"/>
                </a:solidFill>
                <a:latin typeface="Verdana" pitchFamily="-97" charset="0"/>
              </a:rPr>
              <a:t>Shakespeare creates a world full of: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Verdana" pitchFamily="-97" charset="0"/>
              </a:rPr>
              <a:t>political intrigue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Verdana" pitchFamily="-97" charset="0"/>
              </a:rPr>
              <a:t>magical occurrences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Verdana" pitchFamily="-97" charset="0"/>
              </a:rPr>
              <a:t>military conquest.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5347123"/>
            <a:ext cx="2590800" cy="151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0480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2" descr="Z:\Production\Melissa\HTML Project\Incoming\NovelNotes_Images_for_Lason\ceasar\shutterstock_32767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962400"/>
            <a:ext cx="3894137" cy="259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99"/>
                </a:solidFill>
                <a:latin typeface="Verdana" pitchFamily="-97" charset="0"/>
              </a:rPr>
              <a:t>Caesar, the most powerful man in Rome, has recently returned to the city after months of fighting abroad.</a:t>
            </a:r>
          </a:p>
          <a:p>
            <a:r>
              <a:rPr lang="en-US" dirty="0" smtClean="0">
                <a:solidFill>
                  <a:srgbClr val="FFFF99"/>
                </a:solidFill>
                <a:latin typeface="Verdana" pitchFamily="-97" charset="0"/>
              </a:rPr>
              <a:t>Caesar was fighting Pompey, another powerful Roman, and his sons.</a:t>
            </a:r>
          </a:p>
          <a:p>
            <a:r>
              <a:rPr lang="en-US" dirty="0" smtClean="0">
                <a:solidFill>
                  <a:srgbClr val="FFFF99"/>
                </a:solidFill>
                <a:latin typeface="Verdana" pitchFamily="-97" charset="0"/>
              </a:rPr>
              <a:t>Pompey, as well as others in the Roman senate, was disturbed by Caesar’s growing ambition.</a:t>
            </a:r>
          </a:p>
          <a:p>
            <a:pPr lvl="1"/>
            <a:r>
              <a:rPr lang="en-US" dirty="0" smtClean="0"/>
              <a:t>“Haters”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99"/>
                </a:solidFill>
                <a:latin typeface="Verdana" pitchFamily="-97" charset="0"/>
              </a:rPr>
              <a:t>Their fears seem to be valid when Caesar refuses to enter Rome as an ordinary citizen after the war.</a:t>
            </a:r>
          </a:p>
          <a:p>
            <a:r>
              <a:rPr lang="en-US" dirty="0" smtClean="0">
                <a:solidFill>
                  <a:srgbClr val="FFFF99"/>
                </a:solidFill>
                <a:latin typeface="Verdana" pitchFamily="-97" charset="0"/>
              </a:rPr>
              <a:t>Instead, he marches his army on Rome and takes over the government.</a:t>
            </a:r>
            <a:endParaRPr lang="en-US" dirty="0" smtClean="0"/>
          </a:p>
          <a:p>
            <a:r>
              <a:rPr lang="en-US" dirty="0" smtClean="0">
                <a:solidFill>
                  <a:srgbClr val="FFFF99"/>
                </a:solidFill>
                <a:latin typeface="Verdana" pitchFamily="-97" charset="0"/>
              </a:rPr>
              <a:t>But… the people don’t mind…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99"/>
                </a:solidFill>
                <a:latin typeface="Verdana" pitchFamily="-97" charset="0"/>
              </a:rPr>
              <a:t>Caesar is made </a:t>
            </a:r>
            <a:r>
              <a:rPr lang="en-US" i="1" dirty="0" smtClean="0">
                <a:solidFill>
                  <a:srgbClr val="FFFF99"/>
                </a:solidFill>
                <a:latin typeface="Verdana" pitchFamily="-97" charset="0"/>
              </a:rPr>
              <a:t>dictator,</a:t>
            </a:r>
            <a:r>
              <a:rPr lang="en-US" dirty="0" smtClean="0">
                <a:solidFill>
                  <a:srgbClr val="FFFF99"/>
                </a:solidFill>
                <a:latin typeface="Verdana" pitchFamily="-97" charset="0"/>
              </a:rPr>
              <a:t> or ruler—a position that was sometimes granted for a ten-year term—for the rest of his life.  </a:t>
            </a:r>
          </a:p>
          <a:p>
            <a:pPr lvl="1"/>
            <a:r>
              <a:rPr lang="en-US" dirty="0" smtClean="0">
                <a:solidFill>
                  <a:srgbClr val="FFFF99"/>
                </a:solidFill>
                <a:latin typeface="Verdana" pitchFamily="-97" charset="0"/>
              </a:rPr>
              <a:t>Many senators, however, resent Caesar for having so much power.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962400"/>
            <a:ext cx="2590800" cy="264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CC00"/>
                </a:solidFill>
                <a:latin typeface="Verdana" pitchFamily="-97" charset="0"/>
              </a:rPr>
              <a:t>Brutus</a:t>
            </a:r>
            <a:r>
              <a:rPr lang="en-US" b="1" dirty="0" smtClean="0">
                <a:solidFill>
                  <a:srgbClr val="FFFF99"/>
                </a:solidFill>
                <a:latin typeface="Verdana" pitchFamily="-97" charset="0"/>
              </a:rPr>
              <a:t>,</a:t>
            </a:r>
            <a:r>
              <a:rPr lang="en-US" dirty="0" smtClean="0">
                <a:solidFill>
                  <a:srgbClr val="FFFF99"/>
                </a:solidFill>
                <a:latin typeface="Verdana" pitchFamily="-97" charset="0"/>
              </a:rPr>
              <a:t> Caesar’s friend who believes that he must act against Caesar for the good of Rome </a:t>
            </a:r>
            <a:r>
              <a:rPr lang="en-US" dirty="0" smtClean="0">
                <a:solidFill>
                  <a:schemeClr val="accent1"/>
                </a:solidFill>
                <a:latin typeface="Verdana" pitchFamily="-97" charset="0"/>
              </a:rPr>
              <a:t/>
            </a:r>
            <a:br>
              <a:rPr lang="en-US" dirty="0" smtClean="0">
                <a:solidFill>
                  <a:schemeClr val="accent1"/>
                </a:solidFill>
                <a:latin typeface="Verdana" pitchFamily="-97" charset="0"/>
              </a:rPr>
            </a:br>
            <a:r>
              <a:rPr lang="en-US" b="1" dirty="0" err="1" smtClean="0">
                <a:solidFill>
                  <a:srgbClr val="FFCC00"/>
                </a:solidFill>
                <a:latin typeface="Verdana" pitchFamily="-97" charset="0"/>
              </a:rPr>
              <a:t>Casca</a:t>
            </a:r>
            <a:r>
              <a:rPr lang="en-US" b="1" dirty="0" smtClean="0">
                <a:solidFill>
                  <a:srgbClr val="FFFF99"/>
                </a:solidFill>
                <a:latin typeface="Verdana" pitchFamily="-97" charset="0"/>
              </a:rPr>
              <a:t>,</a:t>
            </a:r>
            <a:r>
              <a:rPr lang="en-US" dirty="0" smtClean="0">
                <a:solidFill>
                  <a:srgbClr val="FFFF99"/>
                </a:solidFill>
                <a:latin typeface="Verdana" pitchFamily="-97" charset="0"/>
              </a:rPr>
              <a:t> who hates the ordinary citizens of Rome yet is jealous because they love Caesar and not him</a:t>
            </a:r>
            <a:r>
              <a:rPr lang="en-US" b="1" dirty="0" smtClean="0">
                <a:solidFill>
                  <a:srgbClr val="FFFF99"/>
                </a:solidFill>
                <a:latin typeface="Verdana" pitchFamily="-97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Verdana" pitchFamily="-97" charset="0"/>
              </a:rPr>
              <a:t/>
            </a:r>
            <a:br>
              <a:rPr lang="en-US" b="1" dirty="0" smtClean="0">
                <a:solidFill>
                  <a:schemeClr val="accent1"/>
                </a:solidFill>
                <a:latin typeface="Verdana" pitchFamily="-97" charset="0"/>
              </a:rPr>
            </a:br>
            <a:r>
              <a:rPr lang="en-US" b="1" dirty="0" smtClean="0">
                <a:solidFill>
                  <a:srgbClr val="FFCC00"/>
                </a:solidFill>
                <a:latin typeface="Verdana" pitchFamily="-97" charset="0"/>
              </a:rPr>
              <a:t>Cassius</a:t>
            </a:r>
            <a:r>
              <a:rPr lang="en-US" b="1" dirty="0" smtClean="0">
                <a:solidFill>
                  <a:srgbClr val="FFFF99"/>
                </a:solidFill>
                <a:latin typeface="Verdana" pitchFamily="-97" charset="0"/>
              </a:rPr>
              <a:t>,</a:t>
            </a:r>
            <a:r>
              <a:rPr lang="en-US" dirty="0" smtClean="0">
                <a:solidFill>
                  <a:srgbClr val="FFFF99"/>
                </a:solidFill>
                <a:latin typeface="Verdana" pitchFamily="-97" charset="0"/>
              </a:rPr>
              <a:t> a greedy and jealous man who wants to take drastic measures to keep Caesar from winning any more power—and to take away any power that Caesar previously had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Superstition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99"/>
                </a:solidFill>
                <a:latin typeface="Verdana" pitchFamily="-97" charset="0"/>
              </a:rPr>
              <a:t>Shakespeare uses Roman customs and superstition to create spooky conditions to mirror the dangerous plot being planned.</a:t>
            </a:r>
          </a:p>
        </p:txBody>
      </p:sp>
      <p:pic>
        <p:nvPicPr>
          <p:cNvPr id="4" name="Picture 54" descr="Z:\Production\Melissa\HTML Project\Incoming\NovelNotes_Images_for_Lason\ceasar\shutterstock_28113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733800"/>
            <a:ext cx="2989262" cy="224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3" descr="Z:\Production\Melissa\HTML Project\Incoming\NovelNotes_Images_for_Lason\ceasar\4486351-2700x18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276600"/>
            <a:ext cx="1928812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99"/>
                </a:solidFill>
                <a:latin typeface="Verdana" pitchFamily="-97" charset="0"/>
              </a:rPr>
              <a:t>The Romans believed that omens could reveal the future.</a:t>
            </a:r>
            <a:endParaRPr lang="en-US" dirty="0" smtClean="0"/>
          </a:p>
          <a:p>
            <a:r>
              <a:rPr lang="en-US" dirty="0" smtClean="0">
                <a:solidFill>
                  <a:srgbClr val="FFFF99"/>
                </a:solidFill>
                <a:latin typeface="Verdana" pitchFamily="-97" charset="0"/>
              </a:rPr>
              <a:t>These omens could take the form of unusual weather, flights of birds, or other natural phenomena.</a:t>
            </a:r>
          </a:p>
          <a:p>
            <a:endParaRPr lang="en-US" dirty="0" smtClean="0">
              <a:solidFill>
                <a:srgbClr val="FFFF99"/>
              </a:solidFill>
              <a:latin typeface="Verdana" pitchFamily="-97" charset="0"/>
            </a:endParaRPr>
          </a:p>
        </p:txBody>
      </p:sp>
      <p:pic>
        <p:nvPicPr>
          <p:cNvPr id="4" name="Picture 27" descr="Z:\Production\Melissa\HTML Project\Incoming\NovelNotes_Images_for_Lason\ceasar\shutterstock_27526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886200"/>
            <a:ext cx="3711575" cy="277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99"/>
                </a:solidFill>
                <a:latin typeface="Verdana" pitchFamily="-97" charset="0"/>
              </a:rPr>
              <a:t>The Soothsayer – makes predictions throughout the play</a:t>
            </a:r>
          </a:p>
          <a:p>
            <a:r>
              <a:rPr lang="en-US" dirty="0" smtClean="0">
                <a:solidFill>
                  <a:srgbClr val="FFFF99"/>
                </a:solidFill>
                <a:latin typeface="Verdana" pitchFamily="-97" charset="0"/>
              </a:rPr>
              <a:t>Animals were seen as indicators of the future. </a:t>
            </a:r>
          </a:p>
          <a:p>
            <a:pPr lvl="1"/>
            <a:r>
              <a:rPr lang="en-US" dirty="0" smtClean="0">
                <a:solidFill>
                  <a:srgbClr val="FFFF99"/>
                </a:solidFill>
                <a:latin typeface="Verdana" pitchFamily="-97" charset="0"/>
              </a:rPr>
              <a:t>The Romans often sacrificed animals to the gods, and had their entrails (guts) examined by an official called a </a:t>
            </a:r>
            <a:r>
              <a:rPr lang="en-US" i="1" dirty="0" err="1" smtClean="0">
                <a:solidFill>
                  <a:srgbClr val="FFFF99"/>
                </a:solidFill>
                <a:latin typeface="Verdana" pitchFamily="-97" charset="0"/>
              </a:rPr>
              <a:t>haruspex</a:t>
            </a:r>
            <a:r>
              <a:rPr lang="en-US" dirty="0" smtClean="0">
                <a:solidFill>
                  <a:srgbClr val="FFFF99"/>
                </a:solidFill>
                <a:latin typeface="Verdana" pitchFamily="-97" charset="0"/>
              </a:rPr>
              <a:t>. Any abnormalities or imperfections indicated the anger of a god or a particularly bad event about to happen.</a:t>
            </a:r>
          </a:p>
        </p:txBody>
      </p:sp>
      <p:pic>
        <p:nvPicPr>
          <p:cNvPr id="4" name="Picture 19" descr="Z:\Production\Melissa\HTML Project\Incoming\NovelNotes_Images_for_Lason\ceasar\shutterstock_25940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876800"/>
            <a:ext cx="1143000" cy="1715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</TotalTime>
  <Words>476</Words>
  <Application>Microsoft Office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Julius Caesar</vt:lpstr>
      <vt:lpstr>Intro</vt:lpstr>
      <vt:lpstr>Intro</vt:lpstr>
      <vt:lpstr>Intro</vt:lpstr>
      <vt:lpstr>Intro</vt:lpstr>
      <vt:lpstr>Senators</vt:lpstr>
      <vt:lpstr>Superstition</vt:lpstr>
      <vt:lpstr>Omens</vt:lpstr>
      <vt:lpstr>Predictions</vt:lpstr>
      <vt:lpstr>Predictions</vt:lpstr>
      <vt:lpstr>History</vt:lpstr>
      <vt:lpstr>Caesar Themes</vt:lpstr>
      <vt:lpstr>Discussion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Julius Caesar</dc:title>
  <dc:creator>Teacher</dc:creator>
  <cp:lastModifiedBy>Teacher</cp:lastModifiedBy>
  <cp:revision>4</cp:revision>
  <dcterms:created xsi:type="dcterms:W3CDTF">2011-03-24T11:04:49Z</dcterms:created>
  <dcterms:modified xsi:type="dcterms:W3CDTF">2011-03-24T11:47:48Z</dcterms:modified>
</cp:coreProperties>
</file>